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46"/>
  </p:notesMasterIdLst>
  <p:sldIdLst>
    <p:sldId id="256" r:id="rId2"/>
    <p:sldId id="587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88" r:id="rId11"/>
    <p:sldId id="560" r:id="rId12"/>
    <p:sldId id="592" r:id="rId13"/>
    <p:sldId id="590" r:id="rId14"/>
    <p:sldId id="586" r:id="rId15"/>
    <p:sldId id="562" r:id="rId16"/>
    <p:sldId id="563" r:id="rId17"/>
    <p:sldId id="593" r:id="rId18"/>
    <p:sldId id="603" r:id="rId19"/>
    <p:sldId id="565" r:id="rId20"/>
    <p:sldId id="566" r:id="rId21"/>
    <p:sldId id="609" r:id="rId22"/>
    <p:sldId id="610" r:id="rId23"/>
    <p:sldId id="611" r:id="rId24"/>
    <p:sldId id="608" r:id="rId25"/>
    <p:sldId id="567" r:id="rId26"/>
    <p:sldId id="568" r:id="rId27"/>
    <p:sldId id="569" r:id="rId28"/>
    <p:sldId id="595" r:id="rId29"/>
    <p:sldId id="596" r:id="rId30"/>
    <p:sldId id="572" r:id="rId31"/>
    <p:sldId id="597" r:id="rId32"/>
    <p:sldId id="573" r:id="rId33"/>
    <p:sldId id="598" r:id="rId34"/>
    <p:sldId id="599" r:id="rId35"/>
    <p:sldId id="600" r:id="rId36"/>
    <p:sldId id="577" r:id="rId37"/>
    <p:sldId id="578" r:id="rId38"/>
    <p:sldId id="583" r:id="rId39"/>
    <p:sldId id="579" r:id="rId40"/>
    <p:sldId id="580" r:id="rId41"/>
    <p:sldId id="602" r:id="rId42"/>
    <p:sldId id="582" r:id="rId43"/>
    <p:sldId id="604" r:id="rId44"/>
    <p:sldId id="60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4DBFF20-F3F8-7F29-E8BC-5BAD2A4C2214}" name="Kathleen Houlahan" initials="" userId="S::houlahke@mcmaster.ca::6d0d1ab0-ca11-4f5d-a221-0734046160f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00"/>
    <a:srgbClr val="002600"/>
    <a:srgbClr val="A20001"/>
    <a:srgbClr val="C00000"/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5"/>
    <p:restoredTop sz="94729"/>
  </p:normalViewPr>
  <p:slideViewPr>
    <p:cSldViewPr>
      <p:cViewPr>
        <p:scale>
          <a:sx n="130" d="100"/>
          <a:sy n="130" d="100"/>
        </p:scale>
        <p:origin x="1880" y="-152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55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02CD7-3941-AFC6-4069-BCC56BEA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27EFFAB8-6EE2-F54C-D8D7-A257BF116A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A3E89172-07D9-E847-E655-0478148CF0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CEFE89B3-2CB0-98E1-B281-A165AEE65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4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98050-AA06-FAA1-E8A7-497E03F8C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23CDB5F9-5030-0B31-D5EA-24BBDFCB36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1B48989-5686-0DCF-A0CB-554D49822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8451F097-71FD-0255-7A80-ABAB42AF9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12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B70A8-D970-1EBD-7613-930A34C57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111C8E01-AF99-A6BF-1F21-0B22DE8929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3104220-24D3-2BD9-8876-F6337F044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C4B8A52E-4491-2895-ED11-5389B70B3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6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4CD53-9376-1923-FA65-BDAB1B1C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CA063C8C-918E-99A4-6D64-1E90FA46E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4D1F7F18-BA9E-A677-047D-72A4BFAFD0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1F00A00-E95F-8B42-9FD8-8C6DC1E1F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91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361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3136-9F1B-3F85-12F2-5BA7C0394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35C91-ADC2-BF7D-8B01-87FE10F23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CD33E-6945-7568-F63B-35F14770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122A-4E0C-894F-B023-5BAB238D427D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8CDD1-3FC9-750C-32F7-BBA61C86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530D-B70B-F5D2-6032-02290E44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9AD28-562D-5345-82C1-7570759A3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7809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423F-4519-E6CE-5885-8F9CD10D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103BB-C0BD-8EC9-BF59-7CCE7324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88EDB-5352-C011-A984-2246C2FF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21300-7FE4-37D6-A569-B5D67318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71ED-DBEE-6495-336C70A1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5E3B6-6E25-8746-A1EF-0C61A376E0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409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9E8BE-A9DC-F2D2-7BEC-9D4E744E19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74204-5351-D42D-2B9C-084C9EDB6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CF33-5CE4-B480-9DDA-DF2E4A0C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0DA5C-A332-7F18-27E4-AEC78F6C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F179-C826-0771-42EE-114B583E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4BA3A9-4E0B-FD49-BE1E-B8179035C6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401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B44C-5B64-114A-E2BA-A2E87045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DA0E2-8102-50DB-176C-DA6453C1C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D4B86-E123-39D8-1136-A9180ACB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46740-3044-52AB-3641-F3CBF9DF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E245-E920-C96A-6A57-D688646B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470F46-84F3-4841-A00A-8EAA56A98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683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B71F-1296-1BF8-F71F-FF9AEB21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D3CB3-16F2-A25F-4E30-68963785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6E19-BAE0-950F-39E4-4C844270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6FA2-8AED-0B20-CD78-01981275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8D4B8-0700-09B8-810F-A3749C7A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B18E3-807F-A74B-B9B0-A9E08F5863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81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6707-9089-D89A-814D-62A9EE03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FDDB-17E3-0A2A-F009-11CE11F38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E6925-8B3B-B587-A5B0-871EF2115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816F3-D30F-1D0C-4587-30AEDE88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06AEA-3383-F368-57DA-748BF726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8D224-F44A-A843-E5B0-5E31672A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2A4FA1-8607-774C-AA86-B851504868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4609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0062-6674-09FC-490C-3EB6D2CB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993F3-A6B1-BC43-E1F0-3E4A943D0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545E7-A51B-1F6A-BDA7-116F435D5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2F486-21F1-602C-F3FE-C6695457B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66B9F-83DE-757D-48F2-CC99DC25D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A09FB5-C8D1-FD34-795E-F0DA9DD4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49920-0D73-F410-11F9-5DFE1BCA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874A2-8E8A-5E1E-44F6-664BBF30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DEFB5A-64A6-F140-A391-B0801BFA2F3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3096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A6FF-0ABF-0C87-525B-49EE1A81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55F2C7-2780-F5D8-987A-96DD34F2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936A2-A376-1698-7091-D387842B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B99C6-C8EA-72AE-3179-B76F1F48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0F981-277B-684F-AAEB-A34E77847A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789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C6A47-286F-10E9-4626-0701224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ACAC1-1BE8-DD36-9004-2D1C5A57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286BB-600D-AB43-CA8C-01C9A9CB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6C80-C17C-B849-A7BB-D707942CF5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9272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4ADE-B3A5-51C1-1B8E-18B7FA19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6FE51-7774-82E9-B5C7-3858DC786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B7355-8E30-F631-DC69-92CF162E9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856E7-E4BA-A1BB-DFE1-D32DF9FD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3C02B-73B6-EB9E-58DD-7E688FCC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89A1B-EE1A-9981-000B-200DB256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9B9732-B1FD-164D-AD68-D75168F368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080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064E-EACE-7062-B9D6-4C54AFC6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B16F2-6206-313B-3790-7961AA89F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1CCD6-9A80-B647-B9CE-F147C9C21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31EA5-D079-FCC8-7696-F2876F47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4C018-89A8-0A5C-2059-5E4BBB92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046B8-0411-A6F0-935A-9A8EA94B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60BCE-8921-4E48-960B-3B67C08157E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582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68D3B-4727-627C-994B-80AEFDE2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D7BE-4ED4-6E18-A916-F3FB2C46E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F587A-890F-E73C-6278-C122B2029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B5517-A243-D9B8-BA00-FD33994E4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090F0-A4F7-31F6-EDEE-A8A46E8D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2CFD5FCD-E7F1-EF43-8B4F-0EEE40AC40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mcarthur/Biochem-3BP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tiff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E1ED75-5CEB-CA42-787A-DBB210F2A31F}"/>
              </a:ext>
            </a:extLst>
          </p:cNvPr>
          <p:cNvSpPr/>
          <p:nvPr/>
        </p:nvSpPr>
        <p:spPr>
          <a:xfrm>
            <a:off x="2759019" y="4225041"/>
            <a:ext cx="1965600" cy="1965600"/>
          </a:xfrm>
          <a:prstGeom prst="rect">
            <a:avLst/>
          </a:prstGeom>
          <a:solidFill>
            <a:srgbClr val="001E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BIOCHEM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-315913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Katie Houlahan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499992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Tiffany Ta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5458" y="3759494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791" y="3759494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744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Keaton Smith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F879F-05B5-4827-1FE2-3D2B764DC9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9566" y="4221088"/>
            <a:ext cx="1965600" cy="196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E5F8F9-3205-FD21-8982-DF7F889A7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7355" y="4232301"/>
            <a:ext cx="1834365" cy="1960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36648-6163-3CB4-FD46-3877032949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11349" y="4221088"/>
            <a:ext cx="1969553" cy="1969553"/>
          </a:xfrm>
          <a:prstGeom prst="rect">
            <a:avLst/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F0A0B530-34D4-1719-07F6-4A1670C6C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966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Mateusz </a:t>
            </a:r>
            <a:r>
              <a:rPr lang="en-US" sz="1600" dirty="0" err="1"/>
              <a:t>Wlodarski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E9682A-DFEA-B067-D3B7-9DC4F76B0F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470"/>
          <a:stretch/>
        </p:blipFill>
        <p:spPr>
          <a:xfrm>
            <a:off x="2915816" y="4221087"/>
            <a:ext cx="1656184" cy="1969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864096"/>
          </a:xfrm>
        </p:spPr>
        <p:txBody>
          <a:bodyPr/>
          <a:lstStyle/>
          <a:p>
            <a:pPr eaLnBrk="1" hangingPunct="1"/>
            <a:r>
              <a:rPr lang="en-US" sz="3200" b="1" dirty="0"/>
              <a:t>Hybrid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0F5BA3-2BEC-7AB5-C85D-1E0F43A9B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38" y="692696"/>
            <a:ext cx="4954372" cy="30645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F09074-AEDD-6C6A-A462-802A5DB7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43" y="3861048"/>
            <a:ext cx="4645267" cy="3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295926-B01D-18C7-15EA-F94498959A26}"/>
              </a:ext>
            </a:extLst>
          </p:cNvPr>
          <p:cNvSpPr/>
          <p:nvPr/>
        </p:nvSpPr>
        <p:spPr>
          <a:xfrm>
            <a:off x="395536" y="5977118"/>
            <a:ext cx="8136904" cy="648072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9020A4-EFBA-F199-321B-A4E6D1979D1F}"/>
              </a:ext>
            </a:extLst>
          </p:cNvPr>
          <p:cNvSpPr/>
          <p:nvPr/>
        </p:nvSpPr>
        <p:spPr>
          <a:xfrm>
            <a:off x="395536" y="5157192"/>
            <a:ext cx="8136904" cy="648072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F6F2BF-0F82-1F88-DD8A-1976E80FB267}"/>
              </a:ext>
            </a:extLst>
          </p:cNvPr>
          <p:cNvSpPr/>
          <p:nvPr/>
        </p:nvSpPr>
        <p:spPr>
          <a:xfrm>
            <a:off x="395536" y="4005064"/>
            <a:ext cx="8136904" cy="1008112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2" y="908720"/>
            <a:ext cx="6570476" cy="2997780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936104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95536" y="4073677"/>
            <a:ext cx="8136904" cy="255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Biochemistry, Biomedical Discovery &amp; Commercialization, </a:t>
            </a:r>
            <a:r>
              <a:rPr lang="en-US" sz="1800" dirty="0" err="1">
                <a:solidFill>
                  <a:schemeClr val="tx1"/>
                </a:solidFill>
              </a:rPr>
              <a:t>Honours</a:t>
            </a:r>
            <a:r>
              <a:rPr lang="en-US" sz="1800" dirty="0">
                <a:solidFill>
                  <a:schemeClr val="tx1"/>
                </a:solidFill>
              </a:rPr>
              <a:t> Health Sciences, Life Sciences,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real-world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86EB3F8-F937-FEF3-5091-8E4FF7282D5C}"/>
              </a:ext>
            </a:extLst>
          </p:cNvPr>
          <p:cNvSpPr/>
          <p:nvPr/>
        </p:nvSpPr>
        <p:spPr>
          <a:xfrm>
            <a:off x="395536" y="836712"/>
            <a:ext cx="8136904" cy="4680520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8136904" cy="42165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Guest lecture material, course documents, supplementary tutorial files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GitHub: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https://github.com/agmcarthur/Biochem-3BP3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Schedule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Tutorials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details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Lecture PowerPoint 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1890B-3E14-0679-04DE-F34A317BD0A1}"/>
              </a:ext>
            </a:extLst>
          </p:cNvPr>
          <p:cNvSpPr txBox="1"/>
          <p:nvPr/>
        </p:nvSpPr>
        <p:spPr>
          <a:xfrm>
            <a:off x="290486" y="5517232"/>
            <a:ext cx="813690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visual lecture and lab material (e.g., </a:t>
            </a:r>
            <a:r>
              <a:rPr lang="en-US" sz="1200" dirty="0" err="1"/>
              <a:t>Powerpoint</a:t>
            </a:r>
            <a:r>
              <a:rPr lang="en-US" sz="1200" dirty="0"/>
              <a:t>, PDF) will be provided in advance on A2L and/or GitHub.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lectures will be recorded and provided as videos in a timely manner to the entire class.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in-class evaluations, all assignments are take-home and not due for at least 7 days, including lecture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exception are the 10-minute Flash Update presentations, which are scheduled for each student on a specific date.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tests or exams in this course.</a:t>
            </a:r>
            <a:endParaRPr lang="is-IS" sz="1200" dirty="0"/>
          </a:p>
        </p:txBody>
      </p:sp>
      <p:pic>
        <p:nvPicPr>
          <p:cNvPr id="7" name="Picture 6" descr="A white table with black text and white text&#10;&#10;Description automatically generated">
            <a:extLst>
              <a:ext uri="{FF2B5EF4-FFF2-40B4-BE49-F238E27FC236}">
                <a16:creationId xmlns:a16="http://schemas.microsoft.com/office/drawing/2014/main" id="{E8724FCB-B964-BBCF-25E2-C05CEB79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76972"/>
            <a:ext cx="3820875" cy="17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CD4D55-8158-0390-8CA6-2742D71060C1}"/>
              </a:ext>
            </a:extLst>
          </p:cNvPr>
          <p:cNvSpPr/>
          <p:nvPr/>
        </p:nvSpPr>
        <p:spPr>
          <a:xfrm>
            <a:off x="395536" y="1196752"/>
            <a:ext cx="8136904" cy="4464496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GitHub: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PowerPoint files available on GitHub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 may provide links to 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lectures will be recorded and provided as videos in a timely manner to the entire class</a:t>
            </a:r>
          </a:p>
          <a:p>
            <a:endParaRPr lang="en-US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7980CB-75E8-F41F-FD5D-E524CF0086DD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Course Structure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E42346-1389-902A-8840-8DF5DDEE43A2}"/>
              </a:ext>
            </a:extLst>
          </p:cNvPr>
          <p:cNvSpPr/>
          <p:nvPr/>
        </p:nvSpPr>
        <p:spPr>
          <a:xfrm>
            <a:off x="395536" y="980728"/>
            <a:ext cx="8136904" cy="3600400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3548" y="1124744"/>
            <a:ext cx="813690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 or Thursdays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 in 10 days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overview the 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B44AA9-7B4B-9ED8-2E49-41E7D1C9AC6A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Course Structure</a:t>
            </a:r>
            <a:endParaRPr lang="en-US" sz="32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529979-9C12-7301-DF8B-00407E7F8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37664"/>
              </p:ext>
            </p:extLst>
          </p:nvPr>
        </p:nvGraphicFramePr>
        <p:xfrm>
          <a:off x="179512" y="4941168"/>
          <a:ext cx="8856984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8838">
                  <a:extLst>
                    <a:ext uri="{9D8B030D-6E8A-4147-A177-3AD203B41FA5}">
                      <a16:colId xmlns:a16="http://schemas.microsoft.com/office/drawing/2014/main" val="553947362"/>
                    </a:ext>
                  </a:extLst>
                </a:gridCol>
                <a:gridCol w="1668132">
                  <a:extLst>
                    <a:ext uri="{9D8B030D-6E8A-4147-A177-3AD203B41FA5}">
                      <a16:colId xmlns:a16="http://schemas.microsoft.com/office/drawing/2014/main" val="2996222903"/>
                    </a:ext>
                  </a:extLst>
                </a:gridCol>
                <a:gridCol w="2303611">
                  <a:extLst>
                    <a:ext uri="{9D8B030D-6E8A-4147-A177-3AD203B41FA5}">
                      <a16:colId xmlns:a16="http://schemas.microsoft.com/office/drawing/2014/main" val="4031319329"/>
                    </a:ext>
                  </a:extLst>
                </a:gridCol>
                <a:gridCol w="1545007">
                  <a:extLst>
                    <a:ext uri="{9D8B030D-6E8A-4147-A177-3AD203B41FA5}">
                      <a16:colId xmlns:a16="http://schemas.microsoft.com/office/drawing/2014/main" val="1136438546"/>
                    </a:ext>
                  </a:extLst>
                </a:gridCol>
                <a:gridCol w="1771396">
                  <a:extLst>
                    <a:ext uri="{9D8B030D-6E8A-4147-A177-3AD203B41FA5}">
                      <a16:colId xmlns:a16="http://schemas.microsoft.com/office/drawing/2014/main" val="3832556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Lectures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Tuesdays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4:30 pm-5:20 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PGCLL M12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Dr. Houlahan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14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Tutorial 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Wednesdays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10:30 am-12:20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BSB B139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Keaton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12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Tutorial 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Thursdays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10:30 am-12:20pm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BSB B139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Tiffany 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07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Tutorial 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Thursdays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8:30 am-10:20am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PGCLL M25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Mateusz </a:t>
                      </a:r>
                      <a:r>
                        <a:rPr lang="en-US" sz="1800" dirty="0" err="1"/>
                        <a:t>Wlodarski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23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E4B000-23E3-F749-865D-7FA6D832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27" y="908720"/>
            <a:ext cx="6160954" cy="586469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83C649E-D2CC-BF69-BD8E-C180F441098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Course Structure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01722FC7-DB7C-8DBC-8E1E-166351218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70" b="64670"/>
          <a:stretch/>
        </p:blipFill>
        <p:spPr>
          <a:xfrm>
            <a:off x="610584" y="3284985"/>
            <a:ext cx="6554490" cy="400110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F581E266-9F90-C74D-1FD9-8FB0DE059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7" t="3892" r="-994" b="-3892"/>
          <a:stretch/>
        </p:blipFill>
        <p:spPr>
          <a:xfrm>
            <a:off x="7165074" y="3324347"/>
            <a:ext cx="1294572" cy="113248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C16113F-28C7-AE58-395D-67C7728A5C7F}"/>
              </a:ext>
            </a:extLst>
          </p:cNvPr>
          <p:cNvSpPr/>
          <p:nvPr/>
        </p:nvSpPr>
        <p:spPr>
          <a:xfrm>
            <a:off x="395536" y="1052736"/>
            <a:ext cx="8136904" cy="1872208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03548" y="1124744"/>
            <a:ext cx="813690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 on A2L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your tutorial session!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78DDF5-0599-F7D1-19D0-B60A69D9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921622"/>
            <a:ext cx="5684168" cy="18858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1C9746-0AC2-FA00-8DE8-A24926FCB463}"/>
              </a:ext>
            </a:extLst>
          </p:cNvPr>
          <p:cNvCxnSpPr>
            <a:cxnSpLocks/>
          </p:cNvCxnSpPr>
          <p:nvPr/>
        </p:nvCxnSpPr>
        <p:spPr bwMode="auto">
          <a:xfrm flipH="1">
            <a:off x="7812360" y="3314423"/>
            <a:ext cx="552472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66BB4A-4068-6368-D61E-E43DF893ADE3}"/>
              </a:ext>
            </a:extLst>
          </p:cNvPr>
          <p:cNvSpPr txBox="1"/>
          <p:nvPr/>
        </p:nvSpPr>
        <p:spPr>
          <a:xfrm>
            <a:off x="8364832" y="3114368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A2L</a:t>
            </a:r>
            <a:endParaRPr lang="is-I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F56218-2970-6BBB-D987-15E6187DF296}"/>
              </a:ext>
            </a:extLst>
          </p:cNvPr>
          <p:cNvCxnSpPr>
            <a:cxnSpLocks/>
          </p:cNvCxnSpPr>
          <p:nvPr/>
        </p:nvCxnSpPr>
        <p:spPr bwMode="auto">
          <a:xfrm>
            <a:off x="2627784" y="5589240"/>
            <a:ext cx="581654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9FFE3-2A9A-0E6A-EBED-5735B1A6263D}"/>
              </a:ext>
            </a:extLst>
          </p:cNvPr>
          <p:cNvSpPr txBox="1"/>
          <p:nvPr/>
        </p:nvSpPr>
        <p:spPr>
          <a:xfrm>
            <a:off x="1691680" y="5261138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GitHub</a:t>
            </a:r>
            <a:endParaRPr lang="is-IS" sz="2000" dirty="0"/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859D1B6A-AA6F-C9BC-C954-BDEA8B06E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13"/>
          <a:stretch/>
        </p:blipFill>
        <p:spPr>
          <a:xfrm>
            <a:off x="624480" y="3284983"/>
            <a:ext cx="1576768" cy="11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Critical Review</a:t>
            </a:r>
            <a:endParaRPr lang="en-US" sz="32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0C1D1E-C39A-0BB9-411A-D2D0C58A1CB8}"/>
              </a:ext>
            </a:extLst>
          </p:cNvPr>
          <p:cNvCxnSpPr>
            <a:cxnSpLocks/>
          </p:cNvCxnSpPr>
          <p:nvPr/>
        </p:nvCxnSpPr>
        <p:spPr bwMode="auto">
          <a:xfrm flipH="1">
            <a:off x="6647350" y="1268760"/>
            <a:ext cx="516938" cy="360040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8F5B46-4E35-AC0F-B146-BA1F3850E15C}"/>
              </a:ext>
            </a:extLst>
          </p:cNvPr>
          <p:cNvSpPr txBox="1"/>
          <p:nvPr/>
        </p:nvSpPr>
        <p:spPr>
          <a:xfrm>
            <a:off x="7164288" y="856600"/>
            <a:ext cx="14401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Post your preprint on MS Teams</a:t>
            </a:r>
            <a:endParaRPr lang="is-IS" sz="2000" dirty="0"/>
          </a:p>
        </p:txBody>
      </p:sp>
      <p:pic>
        <p:nvPicPr>
          <p:cNvPr id="10" name="Picture 9" descr="A logo with blue text&#10;&#10;Description automatically generated">
            <a:extLst>
              <a:ext uri="{FF2B5EF4-FFF2-40B4-BE49-F238E27FC236}">
                <a16:creationId xmlns:a16="http://schemas.microsoft.com/office/drawing/2014/main" id="{9C3CF5B0-1C5E-8EFE-B9E1-DFA54749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60" y="5301208"/>
            <a:ext cx="1968500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 descr="A screenshot of a review&#10;&#10;Description automatically generated">
            <a:extLst>
              <a:ext uri="{FF2B5EF4-FFF2-40B4-BE49-F238E27FC236}">
                <a16:creationId xmlns:a16="http://schemas.microsoft.com/office/drawing/2014/main" id="{CD306FE5-0A2D-7661-848F-D168BA5E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942355"/>
            <a:ext cx="6309230" cy="49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0811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More Details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8073B9-AA23-9686-E580-F8135AD2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30416" cy="51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44990B-607F-2950-A7C0-84F9612648BA}"/>
              </a:ext>
            </a:extLst>
          </p:cNvPr>
          <p:cNvSpPr/>
          <p:nvPr/>
        </p:nvSpPr>
        <p:spPr>
          <a:xfrm>
            <a:off x="395536" y="3429000"/>
            <a:ext cx="8424936" cy="3258218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152128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3517119"/>
            <a:ext cx="8136904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will post their office hours– use MS Teams too!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penalties will be assessed at 10% per day, including weekends.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After 4 days, the assignment will not be accepted and a grade of 0 will be assigned.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(Self Report) for absences not longer than 3 days &amp; work worth not greater than 25% of the final grade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(Administrative) for absences longer than 3 days or work worth more than 25% of the final grade</a:t>
            </a:r>
          </a:p>
        </p:txBody>
      </p:sp>
      <p:pic>
        <p:nvPicPr>
          <p:cNvPr id="5" name="Picture 4" descr="A table with text on it&#10;&#10;Description automatically generated">
            <a:extLst>
              <a:ext uri="{FF2B5EF4-FFF2-40B4-BE49-F238E27FC236}">
                <a16:creationId xmlns:a16="http://schemas.microsoft.com/office/drawing/2014/main" id="{94EE1AA8-5FD9-E59B-95A6-329CDD7B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98625"/>
            <a:ext cx="7772400" cy="19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2478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About Us – Katie</a:t>
            </a:r>
            <a:endParaRPr lang="en-US" sz="3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229783-4775-E3A4-3E75-AA761922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05715"/>
            <a:ext cx="4043788" cy="4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cMaster University - Nature @ McMaster">
            <a:extLst>
              <a:ext uri="{FF2B5EF4-FFF2-40B4-BE49-F238E27FC236}">
                <a16:creationId xmlns:a16="http://schemas.microsoft.com/office/drawing/2014/main" id="{B56B6B68-14DD-3E94-0753-B2B91AE54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76" y="1089418"/>
            <a:ext cx="2390820" cy="136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75B1CC4-7100-5C96-7A26-BF8CB0353F6D}"/>
              </a:ext>
            </a:extLst>
          </p:cNvPr>
          <p:cNvSpPr/>
          <p:nvPr/>
        </p:nvSpPr>
        <p:spPr>
          <a:xfrm>
            <a:off x="4954560" y="3570102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9B5C5-B9B3-FEC3-1701-7AF1F78411A4}"/>
              </a:ext>
            </a:extLst>
          </p:cNvPr>
          <p:cNvCxnSpPr>
            <a:cxnSpLocks/>
          </p:cNvCxnSpPr>
          <p:nvPr/>
        </p:nvCxnSpPr>
        <p:spPr>
          <a:xfrm flipV="1">
            <a:off x="5054922" y="2086991"/>
            <a:ext cx="1129990" cy="1499839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2F44CE-8969-77B9-26B3-612D591898AD}"/>
              </a:ext>
            </a:extLst>
          </p:cNvPr>
          <p:cNvSpPr txBox="1">
            <a:spLocks/>
          </p:cNvSpPr>
          <p:nvPr/>
        </p:nvSpPr>
        <p:spPr>
          <a:xfrm>
            <a:off x="6288603" y="2227285"/>
            <a:ext cx="2315845" cy="87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Chemical Biology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Co-op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488782-D43A-9C3C-61F9-64C730E311E2}"/>
              </a:ext>
            </a:extLst>
          </p:cNvPr>
          <p:cNvSpPr/>
          <p:nvPr/>
        </p:nvSpPr>
        <p:spPr>
          <a:xfrm>
            <a:off x="5908251" y="4653136"/>
            <a:ext cx="377023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1B3572-0998-3C96-1F45-10EF1154C266}"/>
              </a:ext>
            </a:extLst>
          </p:cNvPr>
          <p:cNvSpPr/>
          <p:nvPr/>
        </p:nvSpPr>
        <p:spPr>
          <a:xfrm>
            <a:off x="5652120" y="4407202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CAAA7CA0-6BA0-5E10-3D63-7EEA251F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7" y="1668199"/>
            <a:ext cx="1751691" cy="97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UC Santa Cruz - Santa Monica College">
            <a:extLst>
              <a:ext uri="{FF2B5EF4-FFF2-40B4-BE49-F238E27FC236}">
                <a16:creationId xmlns:a16="http://schemas.microsoft.com/office/drawing/2014/main" id="{342639D4-DEB0-E3D6-12B5-AE3FF4A93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5" y="3552772"/>
            <a:ext cx="1882564" cy="5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3CBA077-F286-BF5E-0A84-F2D8A227B309}"/>
              </a:ext>
            </a:extLst>
          </p:cNvPr>
          <p:cNvSpPr/>
          <p:nvPr/>
        </p:nvSpPr>
        <p:spPr>
          <a:xfrm>
            <a:off x="2999212" y="3684326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DA88BA-45F1-CF88-EED1-76F2500E199F}"/>
              </a:ext>
            </a:extLst>
          </p:cNvPr>
          <p:cNvSpPr/>
          <p:nvPr/>
        </p:nvSpPr>
        <p:spPr>
          <a:xfrm>
            <a:off x="3095857" y="3245714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E7ED7-7E83-60C8-78FE-169BCB963DE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47279" y="2503122"/>
            <a:ext cx="1166542" cy="760556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478785-BECD-E004-587D-799E897E203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92433" y="3745658"/>
            <a:ext cx="506779" cy="71127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651415D-0739-FD44-231F-2556B630F55E}"/>
              </a:ext>
            </a:extLst>
          </p:cNvPr>
          <p:cNvSpPr/>
          <p:nvPr/>
        </p:nvSpPr>
        <p:spPr>
          <a:xfrm>
            <a:off x="1777408" y="4102814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5FB9C-DA95-E7DD-BC6D-198BDF695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4948BB3-7BDB-9AF5-D35B-37D8FDFE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05715"/>
            <a:ext cx="4043788" cy="4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EEF9898-81B9-1EBF-1B60-0BA0CC914B67}"/>
              </a:ext>
            </a:extLst>
          </p:cNvPr>
          <p:cNvSpPr/>
          <p:nvPr/>
        </p:nvSpPr>
        <p:spPr>
          <a:xfrm>
            <a:off x="4954560" y="3570102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C47B3-DA6B-438C-20E6-4735592A071B}"/>
              </a:ext>
            </a:extLst>
          </p:cNvPr>
          <p:cNvCxnSpPr>
            <a:cxnSpLocks/>
          </p:cNvCxnSpPr>
          <p:nvPr/>
        </p:nvCxnSpPr>
        <p:spPr>
          <a:xfrm flipV="1">
            <a:off x="5054922" y="2086991"/>
            <a:ext cx="1129990" cy="1499839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E71EF9-A36D-4B58-76EE-EFABFF3C2369}"/>
              </a:ext>
            </a:extLst>
          </p:cNvPr>
          <p:cNvSpPr txBox="1">
            <a:spLocks/>
          </p:cNvSpPr>
          <p:nvPr/>
        </p:nvSpPr>
        <p:spPr>
          <a:xfrm>
            <a:off x="6306020" y="2013700"/>
            <a:ext cx="2315845" cy="87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PhD in Cancer Genomics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B63C95-3633-478D-BB37-BF9B1D8C20FC}"/>
              </a:ext>
            </a:extLst>
          </p:cNvPr>
          <p:cNvSpPr/>
          <p:nvPr/>
        </p:nvSpPr>
        <p:spPr>
          <a:xfrm>
            <a:off x="5908251" y="4653136"/>
            <a:ext cx="377023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1B00F-9EA0-4CB9-751E-FACB32E2F661}"/>
              </a:ext>
            </a:extLst>
          </p:cNvPr>
          <p:cNvSpPr/>
          <p:nvPr/>
        </p:nvSpPr>
        <p:spPr>
          <a:xfrm>
            <a:off x="5652120" y="4407202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408E705-2BAB-B3DB-CF7C-EEC645A07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0998" y="980728"/>
            <a:ext cx="1229314" cy="892068"/>
          </a:xfrm>
          <a:prstGeom prst="rect">
            <a:avLst/>
          </a:prstGeom>
        </p:spPr>
      </p:pic>
      <p:pic>
        <p:nvPicPr>
          <p:cNvPr id="19" name="Picture 2" descr="Download University of Toronto (UToronto, U of T) Logo in SVG Vector or PNG  File Format - Logo.wine">
            <a:extLst>
              <a:ext uri="{FF2B5EF4-FFF2-40B4-BE49-F238E27FC236}">
                <a16:creationId xmlns:a16="http://schemas.microsoft.com/office/drawing/2014/main" id="{D1726D2F-F09C-FD1B-4669-465364CD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79613"/>
            <a:ext cx="2376566" cy="15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E6BBB53-867D-1FF0-F103-144A10D5CB31}"/>
              </a:ext>
            </a:extLst>
          </p:cNvPr>
          <p:cNvSpPr/>
          <p:nvPr/>
        </p:nvSpPr>
        <p:spPr>
          <a:xfrm>
            <a:off x="3056290" y="3980150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009A9B-D411-FAB6-0052-DD0F0F03AFC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389047" y="4041482"/>
            <a:ext cx="667243" cy="0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BE61B94-23AF-E837-7AAD-0859195411FC}"/>
              </a:ext>
            </a:extLst>
          </p:cNvPr>
          <p:cNvSpPr/>
          <p:nvPr/>
        </p:nvSpPr>
        <p:spPr>
          <a:xfrm>
            <a:off x="1777408" y="4102814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6" descr="UCLA Health: Center for High Quality Health Care Services">
            <a:extLst>
              <a:ext uri="{FF2B5EF4-FFF2-40B4-BE49-F238E27FC236}">
                <a16:creationId xmlns:a16="http://schemas.microsoft.com/office/drawing/2014/main" id="{5BA97330-C642-1609-3C3B-BD0D7DB97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99" y="3779564"/>
            <a:ext cx="2100453" cy="4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">
            <a:extLst>
              <a:ext uri="{FF2B5EF4-FFF2-40B4-BE49-F238E27FC236}">
                <a16:creationId xmlns:a16="http://schemas.microsoft.com/office/drawing/2014/main" id="{C7EE64EE-6695-1D45-E24F-BFBD4583DDFE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About Us – Katie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363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65B5F-C47F-4014-C46E-78F5FA62A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6F71A80-B6ED-97B0-EAC1-47DA7BA9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05715"/>
            <a:ext cx="4043788" cy="4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FE208CF-3C3C-35D9-FC35-CB0F77580484}"/>
              </a:ext>
            </a:extLst>
          </p:cNvPr>
          <p:cNvSpPr/>
          <p:nvPr/>
        </p:nvSpPr>
        <p:spPr>
          <a:xfrm>
            <a:off x="2987824" y="3717032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7E640-8458-A026-80F7-924038120B4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81557" y="3778364"/>
            <a:ext cx="606267" cy="105068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D5980E-101C-A58E-7556-7F118569F85C}"/>
              </a:ext>
            </a:extLst>
          </p:cNvPr>
          <p:cNvSpPr/>
          <p:nvPr/>
        </p:nvSpPr>
        <p:spPr>
          <a:xfrm>
            <a:off x="5908251" y="4653136"/>
            <a:ext cx="377023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AA375-697A-F15C-F536-E7CB850ADD64}"/>
              </a:ext>
            </a:extLst>
          </p:cNvPr>
          <p:cNvSpPr/>
          <p:nvPr/>
        </p:nvSpPr>
        <p:spPr>
          <a:xfrm>
            <a:off x="5652120" y="4407202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80B6A-12D9-C177-F424-0B7FF3301506}"/>
              </a:ext>
            </a:extLst>
          </p:cNvPr>
          <p:cNvSpPr/>
          <p:nvPr/>
        </p:nvSpPr>
        <p:spPr>
          <a:xfrm>
            <a:off x="1777408" y="4102814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tanford Logos - Identity Guide">
            <a:extLst>
              <a:ext uri="{FF2B5EF4-FFF2-40B4-BE49-F238E27FC236}">
                <a16:creationId xmlns:a16="http://schemas.microsoft.com/office/drawing/2014/main" id="{3E4DA279-5C0C-6B1D-4A22-039A930B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1" y="3532468"/>
            <a:ext cx="1545606" cy="10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3E8EF9-5CFD-BE26-37D8-379D73D8337B}"/>
              </a:ext>
            </a:extLst>
          </p:cNvPr>
          <p:cNvSpPr txBox="1">
            <a:spLocks/>
          </p:cNvSpPr>
          <p:nvPr/>
        </p:nvSpPr>
        <p:spPr>
          <a:xfrm>
            <a:off x="541683" y="4129328"/>
            <a:ext cx="2315845" cy="87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Postdoc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7B9235F-1CA5-2E0C-BCC9-0245BDB2461D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About Us – Katie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13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3D0B6-77B1-6B9F-1AF4-6EA983CD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C3AB371-D59A-8D3C-0483-CE6C52CC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05715"/>
            <a:ext cx="4043788" cy="4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cMaster University - Nature @ McMaster">
            <a:extLst>
              <a:ext uri="{FF2B5EF4-FFF2-40B4-BE49-F238E27FC236}">
                <a16:creationId xmlns:a16="http://schemas.microsoft.com/office/drawing/2014/main" id="{674EC20F-EC5C-5397-52BF-6AAD2E60E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76" y="1089418"/>
            <a:ext cx="2390820" cy="136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B8B4134-C7C0-3C45-55E7-F266C302F2E7}"/>
              </a:ext>
            </a:extLst>
          </p:cNvPr>
          <p:cNvSpPr/>
          <p:nvPr/>
        </p:nvSpPr>
        <p:spPr>
          <a:xfrm>
            <a:off x="4954560" y="3570102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58D0DE-9E72-C582-4840-312FD7BA1499}"/>
              </a:ext>
            </a:extLst>
          </p:cNvPr>
          <p:cNvCxnSpPr>
            <a:cxnSpLocks/>
          </p:cNvCxnSpPr>
          <p:nvPr/>
        </p:nvCxnSpPr>
        <p:spPr>
          <a:xfrm flipV="1">
            <a:off x="5054922" y="2086991"/>
            <a:ext cx="1129990" cy="1499839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73A6311-8492-0586-7423-3AD24468FB12}"/>
              </a:ext>
            </a:extLst>
          </p:cNvPr>
          <p:cNvSpPr txBox="1">
            <a:spLocks/>
          </p:cNvSpPr>
          <p:nvPr/>
        </p:nvSpPr>
        <p:spPr>
          <a:xfrm>
            <a:off x="5997242" y="2297404"/>
            <a:ext cx="2463190" cy="87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Started in 2024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Cancer Research Chair (Tier 2) in Computational Oncology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20CDBD-A3FB-F7F4-D39D-23ECB201C1CC}"/>
              </a:ext>
            </a:extLst>
          </p:cNvPr>
          <p:cNvSpPr/>
          <p:nvPr/>
        </p:nvSpPr>
        <p:spPr>
          <a:xfrm>
            <a:off x="5908251" y="4653136"/>
            <a:ext cx="377023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2E6669-7B52-115E-5909-217C5B9A222D}"/>
              </a:ext>
            </a:extLst>
          </p:cNvPr>
          <p:cNvSpPr/>
          <p:nvPr/>
        </p:nvSpPr>
        <p:spPr>
          <a:xfrm>
            <a:off x="5652120" y="4407202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816FE2-74B5-C744-2340-369669105F0B}"/>
              </a:ext>
            </a:extLst>
          </p:cNvPr>
          <p:cNvSpPr/>
          <p:nvPr/>
        </p:nvSpPr>
        <p:spPr>
          <a:xfrm>
            <a:off x="1777408" y="4102814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486AE7-EE8F-88D0-0B13-4A93740CF6A5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About Us – Katie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165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B53A-3AFD-CF2A-4FA4-5ED25BD5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E2F7367F-ECC8-7858-D068-13D065D60A21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About Us - TAs</a:t>
            </a:r>
            <a:endParaRPr lang="en-US" sz="3200" dirty="0"/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20454882-DA3B-9EBB-081F-A49D3CED5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763" y="414342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Tiffany Ta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ADDF1498-BD28-0A78-428F-1C7F44CB6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15" y="414342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Keaton Smith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7A57A-B78D-B382-4A98-C1A3E8AD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20337" y="2132856"/>
            <a:ext cx="1960970" cy="1960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90BBF-1281-ECB2-A996-EF949E1471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52120" y="2132856"/>
            <a:ext cx="1969553" cy="1969553"/>
          </a:xfrm>
          <a:prstGeom prst="rect">
            <a:avLst/>
          </a:prstGeom>
        </p:spPr>
      </p:pic>
      <p:sp>
        <p:nvSpPr>
          <p:cNvPr id="11" name="Text Box 14">
            <a:extLst>
              <a:ext uri="{FF2B5EF4-FFF2-40B4-BE49-F238E27FC236}">
                <a16:creationId xmlns:a16="http://schemas.microsoft.com/office/drawing/2014/main" id="{0BEEFDA8-797F-6CF5-DB42-89A236FDC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6737" y="414342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Mateusz </a:t>
            </a:r>
            <a:r>
              <a:rPr lang="en-US" sz="1600" dirty="0" err="1"/>
              <a:t>Wlodarski</a:t>
            </a: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8C864B-1450-EAF6-8403-9F803E71A6E4}"/>
              </a:ext>
            </a:extLst>
          </p:cNvPr>
          <p:cNvSpPr/>
          <p:nvPr/>
        </p:nvSpPr>
        <p:spPr>
          <a:xfrm>
            <a:off x="1365530" y="2128227"/>
            <a:ext cx="1965600" cy="1965600"/>
          </a:xfrm>
          <a:prstGeom prst="rect">
            <a:avLst/>
          </a:prstGeom>
          <a:solidFill>
            <a:srgbClr val="001E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E1669-9004-AF5A-5225-312F259EC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70"/>
          <a:stretch/>
        </p:blipFill>
        <p:spPr>
          <a:xfrm>
            <a:off x="1522327" y="2124273"/>
            <a:ext cx="1656184" cy="19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1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AAD56C-6679-F51B-297A-89FBCE833E18}"/>
              </a:ext>
            </a:extLst>
          </p:cNvPr>
          <p:cNvSpPr/>
          <p:nvPr/>
        </p:nvSpPr>
        <p:spPr>
          <a:xfrm>
            <a:off x="683568" y="4653136"/>
            <a:ext cx="6912768" cy="936104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5D3B00-ADC0-D375-CFF0-0CC3B83033B6}"/>
              </a:ext>
            </a:extLst>
          </p:cNvPr>
          <p:cNvSpPr/>
          <p:nvPr/>
        </p:nvSpPr>
        <p:spPr>
          <a:xfrm>
            <a:off x="683568" y="943958"/>
            <a:ext cx="6912768" cy="2989098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0811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materials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200329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69648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36353"/>
            <a:ext cx="1656184" cy="1012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1880" y="136775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2992337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https://</a:t>
            </a:r>
            <a:r>
              <a:rPr lang="en-US" sz="1800" dirty="0" err="1"/>
              <a:t>uts.mcmaster.ca</a:t>
            </a:r>
            <a:r>
              <a:rPr lang="en-US" sz="1800" dirty="0"/>
              <a:t>/services/computers-printers-and-software/virtual-private-networking/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24FA21-AB92-139B-C65B-76EC3B21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04" y="1484784"/>
            <a:ext cx="7772400" cy="257869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5292080" y="2060848"/>
            <a:ext cx="1584176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CE14A9-E1AB-0E63-F9F0-D7BB46CC23CC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51210B-6773-A60C-BE46-AA79CBBB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38022"/>
            <a:ext cx="6101909" cy="538732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780928"/>
            <a:ext cx="1224136" cy="72008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B6D295-77BD-BFAB-A65D-6AA5D831552F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4184D1-EFA5-9930-AF47-00468657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36746"/>
            <a:ext cx="7772400" cy="545481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6804248" y="2132856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C4E6E3E-DDF7-C4C9-7652-FD93E227293E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9D2F9C-93C5-42F3-02A9-E0163531FFEF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381000"/>
            <a:ext cx="8686800" cy="124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Practical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ibrary&#10;&#10;Description automatically generated">
            <a:extLst>
              <a:ext uri="{FF2B5EF4-FFF2-40B4-BE49-F238E27FC236}">
                <a16:creationId xmlns:a16="http://schemas.microsoft.com/office/drawing/2014/main" id="{0F7D1B7B-E1DF-81DA-29B7-B8BEC3D1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052736"/>
            <a:ext cx="7772400" cy="5071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6123977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BF654E-F40C-B7AD-9109-5C7DAA5836D9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50F9CA-D42D-1DF3-326C-C0E9DA5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26231"/>
            <a:ext cx="7772400" cy="46055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6300192" y="2348880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1AA66A-BDF3-1EA2-13E5-308FCA06DB2A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earch box&#10;&#10;Description automatically generated">
            <a:extLst>
              <a:ext uri="{FF2B5EF4-FFF2-40B4-BE49-F238E27FC236}">
                <a16:creationId xmlns:a16="http://schemas.microsoft.com/office/drawing/2014/main" id="{A0DCD523-F8E5-6E2A-37BB-C6BC3F59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7772400" cy="460553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250CD72-C8E1-A68D-7162-CD184FB4CCA2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F9F1E9-CC89-7EA5-696E-1FCF9FEE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4" y="1196752"/>
            <a:ext cx="7772400" cy="46055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0E7C4EF-4A8A-68D5-DF1B-83AAA85F611A}"/>
              </a:ext>
            </a:extLst>
          </p:cNvPr>
          <p:cNvSpPr/>
          <p:nvPr/>
        </p:nvSpPr>
        <p:spPr bwMode="auto">
          <a:xfrm>
            <a:off x="2771800" y="2732584"/>
            <a:ext cx="2160240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1C44693-5E0E-9F1A-BB30-EACD7189B88F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1E73DD-F68E-2813-0AAB-B12887D3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12034"/>
            <a:ext cx="7772400" cy="46055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2483768" y="5239339"/>
            <a:ext cx="1656184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A5D1C22-1B42-E3E4-0C14-AD08D3ED10A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2A07C1-08B8-F546-B7D2-1D3EACA6B81D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Bioinformatics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F8952F2-6989-BB86-11BC-5364FD525EB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Bioinformatics – Relative Costs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A46977-6638-0E13-2629-C0DA4684FC95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Bioinformatics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file format 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5B7109-CDBB-18D7-8B22-6165270B8293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Bioinformatics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9A2EF-321B-A962-F91D-543D4AB8DD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2478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0811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1A6029F3-F0DD-6046-BA14-447BA63A17E0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8447F9-0448-A140-E57F-812B64F5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12" y="1196752"/>
            <a:ext cx="8374567" cy="31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2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365104"/>
            <a:ext cx="5908455" cy="196028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3073677-4D89-A7F9-1776-A54D6A13F122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-243408"/>
            <a:ext cx="8568952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This week &amp; next...</a:t>
            </a:r>
            <a:endParaRPr lang="en-US" sz="32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5268D9D-CA30-8E11-1283-F096E1420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2" y="980728"/>
            <a:ext cx="8374567" cy="31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4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2865" y="1424136"/>
            <a:ext cx="8686800" cy="61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82249E-4D57-3C84-A59B-57E953F9FC2C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381000"/>
            <a:ext cx="8686800" cy="124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Practical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4107</TotalTime>
  <Words>1648</Words>
  <Application>Microsoft Macintosh PowerPoint</Application>
  <PresentationFormat>On-screen Show (4:3)</PresentationFormat>
  <Paragraphs>294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Aptos Display</vt:lpstr>
      <vt:lpstr>Arial</vt:lpstr>
      <vt:lpstr>Calibri</vt:lpstr>
      <vt:lpstr>Times</vt:lpstr>
      <vt:lpstr>Office Theme</vt:lpstr>
      <vt:lpstr>BIOCHEM 3BP3  Practical Bioinformatics in the Genomics Era</vt:lpstr>
      <vt:lpstr>Practical</vt:lpstr>
      <vt:lpstr>PowerPoint Presentation</vt:lpstr>
      <vt:lpstr>Practical</vt:lpstr>
      <vt:lpstr>PowerPoint Presentation</vt:lpstr>
      <vt:lpstr>For Example…</vt:lpstr>
      <vt:lpstr>For Example…</vt:lpstr>
      <vt:lpstr>For Example…</vt:lpstr>
      <vt:lpstr>For Example…</vt:lpstr>
      <vt:lpstr>Hybrid Learning…</vt:lpstr>
      <vt:lpstr>No Computer Science Experience Required</vt:lpstr>
      <vt:lpstr>Course Structure</vt:lpstr>
      <vt:lpstr>PowerPoint Presentation</vt:lpstr>
      <vt:lpstr>PowerPoint Presentation</vt:lpstr>
      <vt:lpstr>PowerPoint Presentation</vt:lpstr>
      <vt:lpstr>Flash Updates</vt:lpstr>
      <vt:lpstr>Critical Review</vt:lpstr>
      <vt:lpstr>More Details</vt:lpstr>
      <vt:lpstr>Grading</vt:lpstr>
      <vt:lpstr>About Us – Katie</vt:lpstr>
      <vt:lpstr>PowerPoint Presentation</vt:lpstr>
      <vt:lpstr>PowerPoint Presentation</vt:lpstr>
      <vt:lpstr>PowerPoint Presentation</vt:lpstr>
      <vt:lpstr>PowerPoint Presentation</vt:lpstr>
      <vt:lpstr>A ‘Living’ Course</vt:lpstr>
      <vt:lpstr>A few things…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Bioinformatics</vt:lpstr>
      <vt:lpstr>PowerPoint Presentation</vt:lpstr>
      <vt:lpstr>PowerPoint Presentation</vt:lpstr>
      <vt:lpstr>PowerPoint Presentation</vt:lpstr>
      <vt:lpstr>PowerPoint Presentation</vt:lpstr>
      <vt:lpstr>BioCuration &amp; Databases</vt:lpstr>
      <vt:lpstr>Next Week’s Lab focuses on Databases</vt:lpstr>
      <vt:lpstr>PowerPoint Presentation</vt:lpstr>
      <vt:lpstr>This week &amp; next...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Kathleen Houlahan</cp:lastModifiedBy>
  <cp:revision>1198</cp:revision>
  <dcterms:created xsi:type="dcterms:W3CDTF">2013-12-16T15:15:05Z</dcterms:created>
  <dcterms:modified xsi:type="dcterms:W3CDTF">2025-08-21T18:35:40Z</dcterms:modified>
</cp:coreProperties>
</file>